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59" r:id="rId6"/>
    <p:sldId id="260"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F823A9B-2EFD-474E-AE74-0BA864830B27}" type="datetimeFigureOut">
              <a:rPr lang="en-US" smtClean="0"/>
              <a:t>6/5/2019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BEDDDE-EE8F-42ED-99A3-BA1692DD675E}" type="slidenum">
              <a:rPr lang="en-US" smtClean="0"/>
              <a:t>‹#›</a:t>
            </a:fld>
            <a:endParaRPr lang="en-US"/>
          </a:p>
        </p:txBody>
      </p:sp>
    </p:spTree>
    <p:extLst>
      <p:ext uri="{BB962C8B-B14F-4D97-AF65-F5344CB8AC3E}">
        <p14:creationId xmlns:p14="http://schemas.microsoft.com/office/powerpoint/2010/main" val="166105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823A9B-2EFD-474E-AE74-0BA864830B27}" type="datetimeFigureOut">
              <a:rPr lang="en-US" smtClean="0"/>
              <a:t>6/5/2019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BEDDDE-EE8F-42ED-99A3-BA1692DD675E}" type="slidenum">
              <a:rPr lang="en-US" smtClean="0"/>
              <a:t>‹#›</a:t>
            </a:fld>
            <a:endParaRPr lang="en-US"/>
          </a:p>
        </p:txBody>
      </p:sp>
    </p:spTree>
    <p:extLst>
      <p:ext uri="{BB962C8B-B14F-4D97-AF65-F5344CB8AC3E}">
        <p14:creationId xmlns:p14="http://schemas.microsoft.com/office/powerpoint/2010/main" val="3662938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823A9B-2EFD-474E-AE74-0BA864830B27}" type="datetimeFigureOut">
              <a:rPr lang="en-US" smtClean="0"/>
              <a:t>6/5/2019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BEDDDE-EE8F-42ED-99A3-BA1692DD675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675654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823A9B-2EFD-474E-AE74-0BA864830B27}" type="datetimeFigureOut">
              <a:rPr lang="en-US" smtClean="0"/>
              <a:t>6/5/2019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BEDDDE-EE8F-42ED-99A3-BA1692DD675E}" type="slidenum">
              <a:rPr lang="en-US" smtClean="0"/>
              <a:t>‹#›</a:t>
            </a:fld>
            <a:endParaRPr lang="en-US"/>
          </a:p>
        </p:txBody>
      </p:sp>
    </p:spTree>
    <p:extLst>
      <p:ext uri="{BB962C8B-B14F-4D97-AF65-F5344CB8AC3E}">
        <p14:creationId xmlns:p14="http://schemas.microsoft.com/office/powerpoint/2010/main" val="40146816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823A9B-2EFD-474E-AE74-0BA864830B27}" type="datetimeFigureOut">
              <a:rPr lang="en-US" smtClean="0"/>
              <a:t>6/5/2019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BEDDDE-EE8F-42ED-99A3-BA1692DD675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256478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823A9B-2EFD-474E-AE74-0BA864830B27}" type="datetimeFigureOut">
              <a:rPr lang="en-US" smtClean="0"/>
              <a:t>6/5/2019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BEDDDE-EE8F-42ED-99A3-BA1692DD675E}" type="slidenum">
              <a:rPr lang="en-US" smtClean="0"/>
              <a:t>‹#›</a:t>
            </a:fld>
            <a:endParaRPr lang="en-US"/>
          </a:p>
        </p:txBody>
      </p:sp>
    </p:spTree>
    <p:extLst>
      <p:ext uri="{BB962C8B-B14F-4D97-AF65-F5344CB8AC3E}">
        <p14:creationId xmlns:p14="http://schemas.microsoft.com/office/powerpoint/2010/main" val="25958789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823A9B-2EFD-474E-AE74-0BA864830B27}" type="datetimeFigureOut">
              <a:rPr lang="en-US" smtClean="0"/>
              <a:t>6/5/2019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BEDDDE-EE8F-42ED-99A3-BA1692DD675E}" type="slidenum">
              <a:rPr lang="en-US" smtClean="0"/>
              <a:t>‹#›</a:t>
            </a:fld>
            <a:endParaRPr lang="en-US"/>
          </a:p>
        </p:txBody>
      </p:sp>
    </p:spTree>
    <p:extLst>
      <p:ext uri="{BB962C8B-B14F-4D97-AF65-F5344CB8AC3E}">
        <p14:creationId xmlns:p14="http://schemas.microsoft.com/office/powerpoint/2010/main" val="3297408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823A9B-2EFD-474E-AE74-0BA864830B27}" type="datetimeFigureOut">
              <a:rPr lang="en-US" smtClean="0"/>
              <a:t>6/5/2019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BEDDDE-EE8F-42ED-99A3-BA1692DD675E}" type="slidenum">
              <a:rPr lang="en-US" smtClean="0"/>
              <a:t>‹#›</a:t>
            </a:fld>
            <a:endParaRPr lang="en-US"/>
          </a:p>
        </p:txBody>
      </p:sp>
    </p:spTree>
    <p:extLst>
      <p:ext uri="{BB962C8B-B14F-4D97-AF65-F5344CB8AC3E}">
        <p14:creationId xmlns:p14="http://schemas.microsoft.com/office/powerpoint/2010/main" val="1556456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823A9B-2EFD-474E-AE74-0BA864830B27}" type="datetimeFigureOut">
              <a:rPr lang="en-US" smtClean="0"/>
              <a:t>6/5/2019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BEDDDE-EE8F-42ED-99A3-BA1692DD675E}" type="slidenum">
              <a:rPr lang="en-US" smtClean="0"/>
              <a:t>‹#›</a:t>
            </a:fld>
            <a:endParaRPr lang="en-US"/>
          </a:p>
        </p:txBody>
      </p:sp>
    </p:spTree>
    <p:extLst>
      <p:ext uri="{BB962C8B-B14F-4D97-AF65-F5344CB8AC3E}">
        <p14:creationId xmlns:p14="http://schemas.microsoft.com/office/powerpoint/2010/main" val="2169481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823A9B-2EFD-474E-AE74-0BA864830B27}" type="datetimeFigureOut">
              <a:rPr lang="en-US" smtClean="0"/>
              <a:t>6/5/2019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BEDDDE-EE8F-42ED-99A3-BA1692DD675E}" type="slidenum">
              <a:rPr lang="en-US" smtClean="0"/>
              <a:t>‹#›</a:t>
            </a:fld>
            <a:endParaRPr lang="en-US"/>
          </a:p>
        </p:txBody>
      </p:sp>
    </p:spTree>
    <p:extLst>
      <p:ext uri="{BB962C8B-B14F-4D97-AF65-F5344CB8AC3E}">
        <p14:creationId xmlns:p14="http://schemas.microsoft.com/office/powerpoint/2010/main" val="708074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F823A9B-2EFD-474E-AE74-0BA864830B27}" type="datetimeFigureOut">
              <a:rPr lang="en-US" smtClean="0"/>
              <a:t>6/5/2019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BEDDDE-EE8F-42ED-99A3-BA1692DD675E}" type="slidenum">
              <a:rPr lang="en-US" smtClean="0"/>
              <a:t>‹#›</a:t>
            </a:fld>
            <a:endParaRPr lang="en-US"/>
          </a:p>
        </p:txBody>
      </p:sp>
    </p:spTree>
    <p:extLst>
      <p:ext uri="{BB962C8B-B14F-4D97-AF65-F5344CB8AC3E}">
        <p14:creationId xmlns:p14="http://schemas.microsoft.com/office/powerpoint/2010/main" val="968590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F823A9B-2EFD-474E-AE74-0BA864830B27}" type="datetimeFigureOut">
              <a:rPr lang="en-US" smtClean="0"/>
              <a:t>6/5/2019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BEDDDE-EE8F-42ED-99A3-BA1692DD675E}" type="slidenum">
              <a:rPr lang="en-US" smtClean="0"/>
              <a:t>‹#›</a:t>
            </a:fld>
            <a:endParaRPr lang="en-US"/>
          </a:p>
        </p:txBody>
      </p:sp>
    </p:spTree>
    <p:extLst>
      <p:ext uri="{BB962C8B-B14F-4D97-AF65-F5344CB8AC3E}">
        <p14:creationId xmlns:p14="http://schemas.microsoft.com/office/powerpoint/2010/main" val="3358315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823A9B-2EFD-474E-AE74-0BA864830B27}" type="datetimeFigureOut">
              <a:rPr lang="en-US" smtClean="0"/>
              <a:t>6/5/2019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BEDDDE-EE8F-42ED-99A3-BA1692DD675E}" type="slidenum">
              <a:rPr lang="en-US" smtClean="0"/>
              <a:t>‹#›</a:t>
            </a:fld>
            <a:endParaRPr lang="en-US"/>
          </a:p>
        </p:txBody>
      </p:sp>
    </p:spTree>
    <p:extLst>
      <p:ext uri="{BB962C8B-B14F-4D97-AF65-F5344CB8AC3E}">
        <p14:creationId xmlns:p14="http://schemas.microsoft.com/office/powerpoint/2010/main" val="1549054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823A9B-2EFD-474E-AE74-0BA864830B27}" type="datetimeFigureOut">
              <a:rPr lang="en-US" smtClean="0"/>
              <a:t>6/5/2019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BEDDDE-EE8F-42ED-99A3-BA1692DD675E}" type="slidenum">
              <a:rPr lang="en-US" smtClean="0"/>
              <a:t>‹#›</a:t>
            </a:fld>
            <a:endParaRPr lang="en-US"/>
          </a:p>
        </p:txBody>
      </p:sp>
    </p:spTree>
    <p:extLst>
      <p:ext uri="{BB962C8B-B14F-4D97-AF65-F5344CB8AC3E}">
        <p14:creationId xmlns:p14="http://schemas.microsoft.com/office/powerpoint/2010/main" val="908103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F823A9B-2EFD-474E-AE74-0BA864830B27}" type="datetimeFigureOut">
              <a:rPr lang="en-US" smtClean="0"/>
              <a:t>6/5/2019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BEDDDE-EE8F-42ED-99A3-BA1692DD675E}" type="slidenum">
              <a:rPr lang="en-US" smtClean="0"/>
              <a:t>‹#›</a:t>
            </a:fld>
            <a:endParaRPr lang="en-US"/>
          </a:p>
        </p:txBody>
      </p:sp>
    </p:spTree>
    <p:extLst>
      <p:ext uri="{BB962C8B-B14F-4D97-AF65-F5344CB8AC3E}">
        <p14:creationId xmlns:p14="http://schemas.microsoft.com/office/powerpoint/2010/main" val="2518668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823A9B-2EFD-474E-AE74-0BA864830B27}" type="datetimeFigureOut">
              <a:rPr lang="en-US" smtClean="0"/>
              <a:t>6/5/2019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BEDDDE-EE8F-42ED-99A3-BA1692DD675E}" type="slidenum">
              <a:rPr lang="en-US" smtClean="0"/>
              <a:t>‹#›</a:t>
            </a:fld>
            <a:endParaRPr lang="en-US"/>
          </a:p>
        </p:txBody>
      </p:sp>
    </p:spTree>
    <p:extLst>
      <p:ext uri="{BB962C8B-B14F-4D97-AF65-F5344CB8AC3E}">
        <p14:creationId xmlns:p14="http://schemas.microsoft.com/office/powerpoint/2010/main" val="3143930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F823A9B-2EFD-474E-AE74-0BA864830B27}" type="datetimeFigureOut">
              <a:rPr lang="en-US" smtClean="0"/>
              <a:t>6/5/2019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ABEDDDE-EE8F-42ED-99A3-BA1692DD675E}" type="slidenum">
              <a:rPr lang="en-US" smtClean="0"/>
              <a:t>‹#›</a:t>
            </a:fld>
            <a:endParaRPr lang="en-US"/>
          </a:p>
        </p:txBody>
      </p:sp>
    </p:spTree>
    <p:extLst>
      <p:ext uri="{BB962C8B-B14F-4D97-AF65-F5344CB8AC3E}">
        <p14:creationId xmlns:p14="http://schemas.microsoft.com/office/powerpoint/2010/main" val="14619082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innovationforsocialchange.org/atrevete-a-sonar-sal-de-tu-zona-de-confort/"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flickr.com/photos/forbesoste/15655214702"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JDSIfNLlFd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6CDBA-55FF-4D94-AF26-8FEFCCD5EF64}"/>
              </a:ext>
            </a:extLst>
          </p:cNvPr>
          <p:cNvSpPr>
            <a:spLocks noGrp="1"/>
          </p:cNvSpPr>
          <p:nvPr>
            <p:ph type="ctrTitle"/>
          </p:nvPr>
        </p:nvSpPr>
        <p:spPr>
          <a:xfrm>
            <a:off x="4480560" y="1265315"/>
            <a:ext cx="5799909" cy="2392286"/>
          </a:xfrm>
        </p:spPr>
        <p:txBody>
          <a:bodyPr>
            <a:normAutofit/>
          </a:bodyPr>
          <a:lstStyle/>
          <a:p>
            <a:pPr algn="l"/>
            <a:r>
              <a:rPr lang="en-US" dirty="0"/>
              <a:t>Mindfulness 101</a:t>
            </a:r>
          </a:p>
        </p:txBody>
      </p:sp>
      <p:sp>
        <p:nvSpPr>
          <p:cNvPr id="3" name="Subtitle 2">
            <a:extLst>
              <a:ext uri="{FF2B5EF4-FFF2-40B4-BE49-F238E27FC236}">
                <a16:creationId xmlns:a16="http://schemas.microsoft.com/office/drawing/2014/main" id="{2D8EE185-5D6E-4E40-BD21-C319A7D9354C}"/>
              </a:ext>
            </a:extLst>
          </p:cNvPr>
          <p:cNvSpPr>
            <a:spLocks noGrp="1"/>
          </p:cNvSpPr>
          <p:nvPr>
            <p:ph type="subTitle" idx="1"/>
          </p:nvPr>
        </p:nvSpPr>
        <p:spPr>
          <a:xfrm>
            <a:off x="4974336" y="3788229"/>
            <a:ext cx="4299666" cy="809897"/>
          </a:xfrm>
        </p:spPr>
        <p:txBody>
          <a:bodyPr>
            <a:normAutofit/>
          </a:bodyPr>
          <a:lstStyle/>
          <a:p>
            <a:pPr algn="l"/>
            <a:r>
              <a:rPr lang="en-US" dirty="0"/>
              <a:t>The Basics of Mindfulness</a:t>
            </a:r>
          </a:p>
          <a:p>
            <a:pPr algn="l"/>
            <a:r>
              <a:rPr lang="en-US" dirty="0"/>
              <a:t>Crossroads Counseling Services, LLC</a:t>
            </a:r>
          </a:p>
        </p:txBody>
      </p:sp>
      <p:sp>
        <p:nvSpPr>
          <p:cNvPr id="10" name="Isosceles Triangle 9">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7" name="Graphic 6" descr="Head with Gears">
            <a:extLst>
              <a:ext uri="{FF2B5EF4-FFF2-40B4-BE49-F238E27FC236}">
                <a16:creationId xmlns:a16="http://schemas.microsoft.com/office/drawing/2014/main" id="{D89460DA-D5F1-48CA-A644-37C4861F1D7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8604" y="1550139"/>
            <a:ext cx="3765692" cy="3765692"/>
          </a:xfrm>
          <a:prstGeom prst="rect">
            <a:avLst/>
          </a:prstGeom>
        </p:spPr>
      </p:pic>
    </p:spTree>
    <p:extLst>
      <p:ext uri="{BB962C8B-B14F-4D97-AF65-F5344CB8AC3E}">
        <p14:creationId xmlns:p14="http://schemas.microsoft.com/office/powerpoint/2010/main" val="2819190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03424-F79F-4428-BCCF-929F93773756}"/>
              </a:ext>
            </a:extLst>
          </p:cNvPr>
          <p:cNvSpPr>
            <a:spLocks noGrp="1"/>
          </p:cNvSpPr>
          <p:nvPr>
            <p:ph type="title"/>
          </p:nvPr>
        </p:nvSpPr>
        <p:spPr>
          <a:xfrm>
            <a:off x="677334" y="609600"/>
            <a:ext cx="8596668" cy="736600"/>
          </a:xfrm>
        </p:spPr>
        <p:txBody>
          <a:bodyPr>
            <a:normAutofit/>
          </a:bodyPr>
          <a:lstStyle/>
          <a:p>
            <a:pPr algn="ctr"/>
            <a:r>
              <a:rPr lang="en-US" sz="4000" dirty="0"/>
              <a:t>Mindfulness Defined</a:t>
            </a:r>
          </a:p>
        </p:txBody>
      </p:sp>
      <p:sp>
        <p:nvSpPr>
          <p:cNvPr id="3" name="Content Placeholder 2">
            <a:extLst>
              <a:ext uri="{FF2B5EF4-FFF2-40B4-BE49-F238E27FC236}">
                <a16:creationId xmlns:a16="http://schemas.microsoft.com/office/drawing/2014/main" id="{1CBAE3E5-2FEF-4247-9243-4AF3EA80721B}"/>
              </a:ext>
            </a:extLst>
          </p:cNvPr>
          <p:cNvSpPr>
            <a:spLocks noGrp="1"/>
          </p:cNvSpPr>
          <p:nvPr>
            <p:ph idx="1"/>
          </p:nvPr>
        </p:nvSpPr>
        <p:spPr>
          <a:xfrm>
            <a:off x="677334" y="1346201"/>
            <a:ext cx="8596668" cy="4695162"/>
          </a:xfrm>
        </p:spPr>
        <p:txBody>
          <a:bodyPr/>
          <a:lstStyle/>
          <a:p>
            <a:r>
              <a:rPr lang="en-US" dirty="0"/>
              <a:t>So many definitions….</a:t>
            </a:r>
          </a:p>
          <a:p>
            <a:pPr lvl="1"/>
            <a:r>
              <a:rPr lang="en-US" dirty="0"/>
              <a:t>Awareness, present, moment to moment, intentional, engaging, participating, using senses, observing, attending, open, honest, </a:t>
            </a:r>
          </a:p>
          <a:p>
            <a:endParaRPr lang="en-US" dirty="0"/>
          </a:p>
          <a:p>
            <a:r>
              <a:rPr lang="en-US" dirty="0"/>
              <a:t>Jon Kabat-Zinn</a:t>
            </a:r>
          </a:p>
          <a:p>
            <a:pPr marL="0" indent="0">
              <a:buNone/>
            </a:pPr>
            <a:r>
              <a:rPr lang="en-US" dirty="0"/>
              <a:t>		“Mindfulness means paying attention in a particular way: on purpose, in the present moment, and </a:t>
            </a:r>
            <a:r>
              <a:rPr lang="en-US" dirty="0" err="1"/>
              <a:t>nonjudgementally</a:t>
            </a:r>
            <a:r>
              <a:rPr lang="en-US" dirty="0"/>
              <a:t>”</a:t>
            </a:r>
          </a:p>
        </p:txBody>
      </p:sp>
      <p:pic>
        <p:nvPicPr>
          <p:cNvPr id="5" name="Picture 4" descr="A close up of a logo&#10;&#10;Description automatically generated">
            <a:extLst>
              <a:ext uri="{FF2B5EF4-FFF2-40B4-BE49-F238E27FC236}">
                <a16:creationId xmlns:a16="http://schemas.microsoft.com/office/drawing/2014/main" id="{DAFE302F-F200-4EA3-B7AC-88C34277EE6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767148" y="4211166"/>
            <a:ext cx="2417039" cy="1780976"/>
          </a:xfrm>
          <a:prstGeom prst="rect">
            <a:avLst/>
          </a:prstGeom>
        </p:spPr>
      </p:pic>
    </p:spTree>
    <p:extLst>
      <p:ext uri="{BB962C8B-B14F-4D97-AF65-F5344CB8AC3E}">
        <p14:creationId xmlns:p14="http://schemas.microsoft.com/office/powerpoint/2010/main" val="246640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76D36-398A-4007-85AC-215311DC8BB7}"/>
              </a:ext>
            </a:extLst>
          </p:cNvPr>
          <p:cNvSpPr>
            <a:spLocks noGrp="1"/>
          </p:cNvSpPr>
          <p:nvPr>
            <p:ph type="title"/>
          </p:nvPr>
        </p:nvSpPr>
        <p:spPr/>
        <p:txBody>
          <a:bodyPr/>
          <a:lstStyle/>
          <a:p>
            <a:pPr algn="ctr"/>
            <a:r>
              <a:rPr lang="en-US" dirty="0"/>
              <a:t>Formal and Informal Practice</a:t>
            </a:r>
          </a:p>
        </p:txBody>
      </p:sp>
      <p:sp>
        <p:nvSpPr>
          <p:cNvPr id="3" name="Content Placeholder 2">
            <a:extLst>
              <a:ext uri="{FF2B5EF4-FFF2-40B4-BE49-F238E27FC236}">
                <a16:creationId xmlns:a16="http://schemas.microsoft.com/office/drawing/2014/main" id="{391CA096-248E-48B4-A775-D03538213ACA}"/>
              </a:ext>
            </a:extLst>
          </p:cNvPr>
          <p:cNvSpPr>
            <a:spLocks noGrp="1"/>
          </p:cNvSpPr>
          <p:nvPr>
            <p:ph idx="1"/>
          </p:nvPr>
        </p:nvSpPr>
        <p:spPr>
          <a:xfrm>
            <a:off x="677334" y="1580225"/>
            <a:ext cx="8596668" cy="4447713"/>
          </a:xfrm>
        </p:spPr>
        <p:txBody>
          <a:bodyPr>
            <a:noAutofit/>
          </a:bodyPr>
          <a:lstStyle/>
          <a:p>
            <a:r>
              <a:rPr lang="en-US" b="1" dirty="0"/>
              <a:t>Formal mindfulness practices</a:t>
            </a:r>
            <a:r>
              <a:rPr lang="en-US" dirty="0"/>
              <a:t> include breath awareness, body scan, mindful eating, mindful walking, mindful yoga or stretching, sound awareness, thought awareness, lovingkindness and seated awareness. This is the core of what you do both in class and as homework in an 8-week mindfulness-based stress reduction (MBSR) program.</a:t>
            </a:r>
          </a:p>
          <a:p>
            <a:endParaRPr lang="en-US" dirty="0"/>
          </a:p>
          <a:p>
            <a:r>
              <a:rPr lang="en-US" b="1" dirty="0"/>
              <a:t>Informal mindfulness </a:t>
            </a:r>
            <a:r>
              <a:rPr lang="en-US" dirty="0"/>
              <a:t>is paying attention on purpose in the present moment without judging something that is happening in everyday life. Learning to breathe and not get triggered during a disagreement, getting undermined at work, or supporting someone else who is suffering are some clear times for this. Informal mindfulness may be as simple as being “in the zone” while exercising, being fully present while brushing teeth, chopping vegetables, washing the car, completing a task at work… or listening to another person fully and completely, without planning what to say next or whether what they are saying rings true for you or not</a:t>
            </a:r>
          </a:p>
        </p:txBody>
      </p:sp>
    </p:spTree>
    <p:extLst>
      <p:ext uri="{BB962C8B-B14F-4D97-AF65-F5344CB8AC3E}">
        <p14:creationId xmlns:p14="http://schemas.microsoft.com/office/powerpoint/2010/main" val="2345906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989D1-1EAC-4674-BE9A-D508055B13A0}"/>
              </a:ext>
            </a:extLst>
          </p:cNvPr>
          <p:cNvSpPr>
            <a:spLocks noGrp="1"/>
          </p:cNvSpPr>
          <p:nvPr>
            <p:ph type="title"/>
          </p:nvPr>
        </p:nvSpPr>
        <p:spPr>
          <a:xfrm>
            <a:off x="677334" y="609600"/>
            <a:ext cx="7657041" cy="685800"/>
          </a:xfrm>
        </p:spPr>
        <p:txBody>
          <a:bodyPr>
            <a:normAutofit/>
          </a:bodyPr>
          <a:lstStyle/>
          <a:p>
            <a:pPr algn="ctr"/>
            <a:r>
              <a:rPr lang="en-US" dirty="0"/>
              <a:t>How do we make the shift?</a:t>
            </a:r>
          </a:p>
        </p:txBody>
      </p:sp>
      <p:pic>
        <p:nvPicPr>
          <p:cNvPr id="5" name="Content Placeholder 4" descr="A close up of text on a white background&#10;&#10;Description automatically generated">
            <a:extLst>
              <a:ext uri="{FF2B5EF4-FFF2-40B4-BE49-F238E27FC236}">
                <a16:creationId xmlns:a16="http://schemas.microsoft.com/office/drawing/2014/main" id="{FA7DB26D-6B49-4223-9C4C-4A3D87C85A07}"/>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694803" y="1654758"/>
            <a:ext cx="6351101" cy="4265601"/>
          </a:xfrm>
        </p:spPr>
      </p:pic>
    </p:spTree>
    <p:extLst>
      <p:ext uri="{BB962C8B-B14F-4D97-AF65-F5344CB8AC3E}">
        <p14:creationId xmlns:p14="http://schemas.microsoft.com/office/powerpoint/2010/main" val="1415422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7C978-EC32-4331-B40F-D8ED55C47AAE}"/>
              </a:ext>
            </a:extLst>
          </p:cNvPr>
          <p:cNvSpPr>
            <a:spLocks noGrp="1"/>
          </p:cNvSpPr>
          <p:nvPr>
            <p:ph type="title"/>
          </p:nvPr>
        </p:nvSpPr>
        <p:spPr>
          <a:xfrm>
            <a:off x="677334" y="324036"/>
            <a:ext cx="8596668" cy="741286"/>
          </a:xfrm>
        </p:spPr>
        <p:txBody>
          <a:bodyPr>
            <a:normAutofit/>
          </a:bodyPr>
          <a:lstStyle/>
          <a:p>
            <a:pPr algn="ctr"/>
            <a:r>
              <a:rPr lang="en-US" sz="3200" b="1" dirty="0"/>
              <a:t>7 Attitudes of Mindfulness (Jon Kabat-Zinn)</a:t>
            </a:r>
            <a:endParaRPr lang="en-US" sz="3200" dirty="0"/>
          </a:p>
        </p:txBody>
      </p:sp>
      <p:sp>
        <p:nvSpPr>
          <p:cNvPr id="3" name="Content Placeholder 2">
            <a:extLst>
              <a:ext uri="{FF2B5EF4-FFF2-40B4-BE49-F238E27FC236}">
                <a16:creationId xmlns:a16="http://schemas.microsoft.com/office/drawing/2014/main" id="{2852A4FC-A6F8-46BC-A303-C3C2A34AA4AF}"/>
              </a:ext>
            </a:extLst>
          </p:cNvPr>
          <p:cNvSpPr>
            <a:spLocks noGrp="1"/>
          </p:cNvSpPr>
          <p:nvPr>
            <p:ph idx="1"/>
          </p:nvPr>
        </p:nvSpPr>
        <p:spPr>
          <a:xfrm>
            <a:off x="677334" y="1136343"/>
            <a:ext cx="8596668" cy="5282212"/>
          </a:xfrm>
        </p:spPr>
        <p:txBody>
          <a:bodyPr>
            <a:normAutofit fontScale="92500" lnSpcReduction="10000"/>
          </a:bodyPr>
          <a:lstStyle/>
          <a:p>
            <a:pPr marL="0" indent="0">
              <a:buNone/>
            </a:pPr>
            <a:r>
              <a:rPr lang="en-US" sz="1900" b="1" dirty="0"/>
              <a:t>1)	NON-JUDGING</a:t>
            </a:r>
          </a:p>
          <a:p>
            <a:pPr marL="0" indent="0">
              <a:buNone/>
            </a:pPr>
            <a:r>
              <a:rPr lang="en-US" sz="1900" dirty="0"/>
              <a:t>Be an impartial witness to your experience. Observing without judging helps you see what is on your mind without editing or intellectualizing it, or getting lost in your thoughts.</a:t>
            </a:r>
          </a:p>
          <a:p>
            <a:pPr marL="0" indent="0">
              <a:buNone/>
            </a:pPr>
            <a:r>
              <a:rPr lang="en-US" sz="1900" b="1" dirty="0"/>
              <a:t>2)	NON-STRIVING</a:t>
            </a:r>
          </a:p>
          <a:p>
            <a:pPr marL="0" indent="0">
              <a:buNone/>
            </a:pPr>
            <a:r>
              <a:rPr lang="en-US" sz="1900" dirty="0"/>
              <a:t>No goal other than to be yourself. It is not about achieving bliss, relaxation or anything else.</a:t>
            </a:r>
          </a:p>
          <a:p>
            <a:pPr marL="0" indent="0">
              <a:buNone/>
            </a:pPr>
            <a:r>
              <a:rPr lang="en-US" sz="1900" b="1" dirty="0"/>
              <a:t>3)	ACCEPTANCE</a:t>
            </a:r>
          </a:p>
          <a:p>
            <a:pPr marL="0" indent="0">
              <a:buNone/>
            </a:pPr>
            <a:r>
              <a:rPr lang="en-US" sz="1900" dirty="0"/>
              <a:t>A willingness to see things the way they are. By fully accepting what each moment offers, you are able to experience life much more completely.</a:t>
            </a:r>
          </a:p>
          <a:p>
            <a:pPr marL="0" indent="0">
              <a:buNone/>
            </a:pPr>
            <a:r>
              <a:rPr lang="en-US" sz="1900" b="1" dirty="0"/>
              <a:t>4)	LETTING GO</a:t>
            </a:r>
          </a:p>
          <a:p>
            <a:pPr marL="0" indent="0">
              <a:buNone/>
            </a:pPr>
            <a:r>
              <a:rPr lang="en-US" sz="1900" dirty="0"/>
              <a:t>Of thoughts, ideas, things, events, desires, views, hopes and experiences, both pleasant and unpleasant. Allowing things to be as they are, without getting caught up in our attachment to or rejection of them. It means to give up resisting or struggling and allowing things to be as they are. Watching your breath as it goes in and out is an excellent starting place for this practice of letting go.</a:t>
            </a:r>
          </a:p>
          <a:p>
            <a:endParaRPr lang="en-US" dirty="0"/>
          </a:p>
        </p:txBody>
      </p:sp>
    </p:spTree>
    <p:extLst>
      <p:ext uri="{BB962C8B-B14F-4D97-AF65-F5344CB8AC3E}">
        <p14:creationId xmlns:p14="http://schemas.microsoft.com/office/powerpoint/2010/main" val="1147085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5CA3F-6D07-49AD-B589-4A56546C9476}"/>
              </a:ext>
            </a:extLst>
          </p:cNvPr>
          <p:cNvSpPr>
            <a:spLocks noGrp="1"/>
          </p:cNvSpPr>
          <p:nvPr>
            <p:ph type="title"/>
          </p:nvPr>
        </p:nvSpPr>
        <p:spPr>
          <a:xfrm>
            <a:off x="677335" y="609600"/>
            <a:ext cx="8596668" cy="526742"/>
          </a:xfrm>
        </p:spPr>
        <p:txBody>
          <a:bodyPr>
            <a:noAutofit/>
          </a:bodyPr>
          <a:lstStyle/>
          <a:p>
            <a:r>
              <a:rPr lang="en-US" sz="3200" b="1" dirty="0"/>
              <a:t>7 Attitudes of Mindfulness (Jon Kabat-Zinn)</a:t>
            </a:r>
            <a:endParaRPr lang="en-US" sz="3200" dirty="0"/>
          </a:p>
        </p:txBody>
      </p:sp>
      <p:sp>
        <p:nvSpPr>
          <p:cNvPr id="3" name="Text Placeholder 2">
            <a:extLst>
              <a:ext uri="{FF2B5EF4-FFF2-40B4-BE49-F238E27FC236}">
                <a16:creationId xmlns:a16="http://schemas.microsoft.com/office/drawing/2014/main" id="{2E6BF40E-AC33-4568-9E0A-2188465E9D0E}"/>
              </a:ext>
            </a:extLst>
          </p:cNvPr>
          <p:cNvSpPr>
            <a:spLocks noGrp="1"/>
          </p:cNvSpPr>
          <p:nvPr>
            <p:ph type="body" idx="1"/>
          </p:nvPr>
        </p:nvSpPr>
        <p:spPr>
          <a:xfrm>
            <a:off x="677335" y="1651247"/>
            <a:ext cx="8596668" cy="4390115"/>
          </a:xfrm>
        </p:spPr>
        <p:txBody>
          <a:bodyPr>
            <a:normAutofit/>
          </a:bodyPr>
          <a:lstStyle/>
          <a:p>
            <a:r>
              <a:rPr lang="en-US" b="1" dirty="0"/>
              <a:t>5)	BEGINNER’S MIND</a:t>
            </a:r>
          </a:p>
          <a:p>
            <a:r>
              <a:rPr lang="en-US" dirty="0"/>
              <a:t>Free of expectations from past experience. Remove the attachment of the past and just be.  Watch the moments unfold, with no agenda other than to be fully present.  Use the breath as an anchor to tether your attention to the present moment.</a:t>
            </a:r>
          </a:p>
          <a:p>
            <a:r>
              <a:rPr lang="en-US" b="1" dirty="0"/>
              <a:t>6)	PATIENCE</a:t>
            </a:r>
          </a:p>
          <a:p>
            <a:r>
              <a:rPr lang="en-US" dirty="0"/>
              <a:t>Remembering that things must unfold in their own time. An alternative to the mind’s restlessness and impatience. Not letting our anxieties and desire for certain results dominate the quality of the moment.</a:t>
            </a:r>
          </a:p>
          <a:p>
            <a:r>
              <a:rPr lang="en-US" b="1" dirty="0"/>
              <a:t>7)	TRUST</a:t>
            </a:r>
          </a:p>
          <a:p>
            <a:r>
              <a:rPr lang="en-US" dirty="0"/>
              <a:t>In yourself and your feelings. A feeling of confidence that things can unfold within a dependable framework that embodies order and integrity.</a:t>
            </a:r>
          </a:p>
          <a:p>
            <a:endParaRPr lang="en-US" dirty="0"/>
          </a:p>
        </p:txBody>
      </p:sp>
    </p:spTree>
    <p:extLst>
      <p:ext uri="{BB962C8B-B14F-4D97-AF65-F5344CB8AC3E}">
        <p14:creationId xmlns:p14="http://schemas.microsoft.com/office/powerpoint/2010/main" val="1888948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A3A69-293A-4887-9F94-5C3392DBF5A6}"/>
              </a:ext>
            </a:extLst>
          </p:cNvPr>
          <p:cNvSpPr>
            <a:spLocks noGrp="1"/>
          </p:cNvSpPr>
          <p:nvPr>
            <p:ph type="title"/>
          </p:nvPr>
        </p:nvSpPr>
        <p:spPr>
          <a:xfrm>
            <a:off x="677335" y="609599"/>
            <a:ext cx="8596668" cy="872971"/>
          </a:xfrm>
        </p:spPr>
        <p:txBody>
          <a:bodyPr>
            <a:normAutofit/>
          </a:bodyPr>
          <a:lstStyle/>
          <a:p>
            <a:pPr algn="ctr"/>
            <a:r>
              <a:rPr lang="en-US" dirty="0"/>
              <a:t>Ways to Practice Mindfulness</a:t>
            </a:r>
          </a:p>
        </p:txBody>
      </p:sp>
      <p:sp>
        <p:nvSpPr>
          <p:cNvPr id="3" name="Text Placeholder 2">
            <a:extLst>
              <a:ext uri="{FF2B5EF4-FFF2-40B4-BE49-F238E27FC236}">
                <a16:creationId xmlns:a16="http://schemas.microsoft.com/office/drawing/2014/main" id="{C5AFB2E8-7F70-4F0B-994A-4149D21C4C14}"/>
              </a:ext>
            </a:extLst>
          </p:cNvPr>
          <p:cNvSpPr>
            <a:spLocks noGrp="1"/>
          </p:cNvSpPr>
          <p:nvPr>
            <p:ph type="body" idx="1"/>
          </p:nvPr>
        </p:nvSpPr>
        <p:spPr>
          <a:xfrm>
            <a:off x="544170" y="1402671"/>
            <a:ext cx="8596668" cy="5557421"/>
          </a:xfrm>
        </p:spPr>
        <p:txBody>
          <a:bodyPr>
            <a:normAutofit/>
          </a:bodyPr>
          <a:lstStyle/>
          <a:p>
            <a:r>
              <a:rPr lang="en-US" b="1" dirty="0"/>
              <a:t>Apps:</a:t>
            </a:r>
            <a:r>
              <a:rPr lang="en-US" dirty="0"/>
              <a:t>  Calm, Insight Timer, Headspace, Aura, </a:t>
            </a:r>
            <a:r>
              <a:rPr lang="en-US" dirty="0" err="1"/>
              <a:t>Breethe</a:t>
            </a:r>
            <a:r>
              <a:rPr lang="en-US" dirty="0"/>
              <a:t>, </a:t>
            </a:r>
            <a:r>
              <a:rPr lang="en-US" dirty="0" err="1"/>
              <a:t>Buddhify</a:t>
            </a:r>
            <a:r>
              <a:rPr lang="en-US" dirty="0"/>
              <a:t>, Smiling Minds</a:t>
            </a:r>
          </a:p>
          <a:p>
            <a:endParaRPr lang="en-US" dirty="0"/>
          </a:p>
          <a:p>
            <a:r>
              <a:rPr lang="en-US" b="1" dirty="0"/>
              <a:t>Breath Awareness:</a:t>
            </a:r>
          </a:p>
          <a:p>
            <a:endParaRPr lang="en-US" dirty="0"/>
          </a:p>
          <a:p>
            <a:r>
              <a:rPr lang="en-US" b="1" dirty="0"/>
              <a:t>Body Scans:</a:t>
            </a:r>
          </a:p>
          <a:p>
            <a:endParaRPr lang="en-US" dirty="0"/>
          </a:p>
          <a:p>
            <a:r>
              <a:rPr lang="en-US" b="1" dirty="0"/>
              <a:t>Yoga:</a:t>
            </a:r>
          </a:p>
          <a:p>
            <a:endParaRPr lang="en-US" dirty="0"/>
          </a:p>
          <a:p>
            <a:r>
              <a:rPr lang="en-US" b="1" dirty="0"/>
              <a:t>Mindful Eating:</a:t>
            </a:r>
          </a:p>
          <a:p>
            <a:endParaRPr lang="en-US" dirty="0"/>
          </a:p>
          <a:p>
            <a:r>
              <a:rPr lang="en-US" b="1" dirty="0"/>
              <a:t>Everyday Informal Practice: </a:t>
            </a:r>
            <a:r>
              <a:rPr lang="en-US" dirty="0"/>
              <a:t>Utilize all senses to be present and participate in the moment</a:t>
            </a:r>
            <a:endParaRPr lang="en-US" b="1" dirty="0"/>
          </a:p>
        </p:txBody>
      </p:sp>
    </p:spTree>
    <p:extLst>
      <p:ext uri="{BB962C8B-B14F-4D97-AF65-F5344CB8AC3E}">
        <p14:creationId xmlns:p14="http://schemas.microsoft.com/office/powerpoint/2010/main" val="1417184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D26D3D-B5B5-45DF-9770-42D6F52FC3DD}"/>
              </a:ext>
            </a:extLst>
          </p:cNvPr>
          <p:cNvSpPr>
            <a:spLocks noGrp="1"/>
          </p:cNvSpPr>
          <p:nvPr>
            <p:ph type="title"/>
          </p:nvPr>
        </p:nvSpPr>
        <p:spPr/>
        <p:txBody>
          <a:bodyPr/>
          <a:lstStyle/>
          <a:p>
            <a:pPr algn="ctr"/>
            <a:r>
              <a:rPr lang="en-US" dirty="0"/>
              <a:t>Benefits of Mindfulness Practice</a:t>
            </a:r>
          </a:p>
        </p:txBody>
      </p:sp>
      <p:sp>
        <p:nvSpPr>
          <p:cNvPr id="5" name="Content Placeholder 4">
            <a:extLst>
              <a:ext uri="{FF2B5EF4-FFF2-40B4-BE49-F238E27FC236}">
                <a16:creationId xmlns:a16="http://schemas.microsoft.com/office/drawing/2014/main" id="{4C1880EE-0E57-4B81-BAC2-C1CB97022635}"/>
              </a:ext>
            </a:extLst>
          </p:cNvPr>
          <p:cNvSpPr>
            <a:spLocks noGrp="1"/>
          </p:cNvSpPr>
          <p:nvPr>
            <p:ph idx="1"/>
          </p:nvPr>
        </p:nvSpPr>
        <p:spPr>
          <a:xfrm>
            <a:off x="677334" y="2187222"/>
            <a:ext cx="8596668" cy="3880773"/>
          </a:xfrm>
        </p:spPr>
        <p:txBody>
          <a:bodyPr/>
          <a:lstStyle/>
          <a:p>
            <a:r>
              <a:rPr lang="en-US" dirty="0"/>
              <a:t>Benefits of regular mindfulness practice include:</a:t>
            </a:r>
          </a:p>
          <a:p>
            <a:pPr marL="457200" lvl="1" indent="0">
              <a:buNone/>
            </a:pPr>
            <a:r>
              <a:rPr lang="en-US" dirty="0"/>
              <a:t>Reduced anxiety and depression symptoms</a:t>
            </a:r>
          </a:p>
          <a:p>
            <a:pPr marL="457200" lvl="1" indent="0">
              <a:buNone/>
            </a:pPr>
            <a:r>
              <a:rPr lang="en-US" dirty="0"/>
              <a:t>Improved clarity and concentration</a:t>
            </a:r>
          </a:p>
          <a:p>
            <a:pPr marL="457200" lvl="1" indent="0">
              <a:buNone/>
            </a:pPr>
            <a:r>
              <a:rPr lang="en-US" dirty="0"/>
              <a:t>Better sleep</a:t>
            </a:r>
          </a:p>
          <a:p>
            <a:pPr marL="457200" lvl="1" indent="0">
              <a:buNone/>
            </a:pPr>
            <a:r>
              <a:rPr lang="en-US" dirty="0"/>
              <a:t>Improved self-control</a:t>
            </a:r>
          </a:p>
          <a:p>
            <a:pPr marL="457200" lvl="1" indent="0">
              <a:buNone/>
            </a:pPr>
            <a:r>
              <a:rPr lang="en-US" dirty="0"/>
              <a:t>Improved emotional intelligence</a:t>
            </a:r>
          </a:p>
          <a:p>
            <a:pPr marL="457200" lvl="1" indent="0">
              <a:buNone/>
            </a:pPr>
            <a:r>
              <a:rPr lang="en-US" dirty="0"/>
              <a:t>Reduce chronic pain</a:t>
            </a:r>
          </a:p>
          <a:p>
            <a:pPr marL="457200" lvl="1" indent="0">
              <a:buNone/>
            </a:pPr>
            <a:r>
              <a:rPr lang="en-US" dirty="0"/>
              <a:t>Experience of being calm and internally still</a:t>
            </a:r>
          </a:p>
          <a:p>
            <a:pPr marL="457200" lvl="1" indent="0">
              <a:buNone/>
            </a:pPr>
            <a:r>
              <a:rPr lang="en-US" dirty="0"/>
              <a:t>Experience of feeling connected</a:t>
            </a:r>
          </a:p>
        </p:txBody>
      </p:sp>
    </p:spTree>
    <p:extLst>
      <p:ext uri="{BB962C8B-B14F-4D97-AF65-F5344CB8AC3E}">
        <p14:creationId xmlns:p14="http://schemas.microsoft.com/office/powerpoint/2010/main" val="1482411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A32C8-D5EA-492B-838C-AC51ED046746}"/>
              </a:ext>
            </a:extLst>
          </p:cNvPr>
          <p:cNvSpPr>
            <a:spLocks noGrp="1"/>
          </p:cNvSpPr>
          <p:nvPr>
            <p:ph type="title"/>
          </p:nvPr>
        </p:nvSpPr>
        <p:spPr/>
        <p:txBody>
          <a:bodyPr/>
          <a:lstStyle/>
          <a:p>
            <a:pPr algn="ctr"/>
            <a:r>
              <a:rPr lang="en-US" dirty="0"/>
              <a:t>Video and Exercise</a:t>
            </a:r>
          </a:p>
        </p:txBody>
      </p:sp>
      <p:sp>
        <p:nvSpPr>
          <p:cNvPr id="3" name="Content Placeholder 2">
            <a:extLst>
              <a:ext uri="{FF2B5EF4-FFF2-40B4-BE49-F238E27FC236}">
                <a16:creationId xmlns:a16="http://schemas.microsoft.com/office/drawing/2014/main" id="{A759EDE6-5D37-46BC-B2D4-2D2799D8508A}"/>
              </a:ext>
            </a:extLst>
          </p:cNvPr>
          <p:cNvSpPr>
            <a:spLocks noGrp="1"/>
          </p:cNvSpPr>
          <p:nvPr>
            <p:ph idx="1"/>
          </p:nvPr>
        </p:nvSpPr>
        <p:spPr/>
        <p:txBody>
          <a:bodyPr/>
          <a:lstStyle/>
          <a:p>
            <a:r>
              <a:rPr lang="en-US" dirty="0">
                <a:hlinkClick r:id="rId2"/>
              </a:rPr>
              <a:t>https://www.youtube.com/watch?v=JDSIfNLlFds</a:t>
            </a:r>
            <a:endParaRPr lang="en-US" dirty="0"/>
          </a:p>
          <a:p>
            <a:endParaRPr lang="en-US" dirty="0"/>
          </a:p>
          <a:p>
            <a:r>
              <a:rPr lang="en-US" dirty="0"/>
              <a:t>Exercises:</a:t>
            </a:r>
          </a:p>
          <a:p>
            <a:pPr marL="0" indent="0">
              <a:buNone/>
            </a:pPr>
            <a:r>
              <a:rPr lang="en-US" dirty="0"/>
              <a:t>	Mindful Eating</a:t>
            </a:r>
          </a:p>
          <a:p>
            <a:pPr marL="0" indent="0">
              <a:buNone/>
            </a:pPr>
            <a:r>
              <a:rPr lang="en-US" dirty="0"/>
              <a:t>	Body Scan</a:t>
            </a:r>
          </a:p>
          <a:p>
            <a:pPr marL="0" indent="0">
              <a:buNone/>
            </a:pPr>
            <a:r>
              <a:rPr lang="en-US" dirty="0"/>
              <a:t>	Mindful Walking</a:t>
            </a:r>
          </a:p>
          <a:p>
            <a:pPr marL="0" indent="0">
              <a:buNone/>
            </a:pPr>
            <a:r>
              <a:rPr lang="en-US" dirty="0"/>
              <a:t>	Lovingkindness</a:t>
            </a:r>
          </a:p>
          <a:p>
            <a:pPr marL="0" indent="0">
              <a:buNone/>
            </a:pPr>
            <a:r>
              <a:rPr lang="en-US" dirty="0"/>
              <a:t>	Seated Awareness</a:t>
            </a:r>
          </a:p>
        </p:txBody>
      </p:sp>
    </p:spTree>
    <p:extLst>
      <p:ext uri="{BB962C8B-B14F-4D97-AF65-F5344CB8AC3E}">
        <p14:creationId xmlns:p14="http://schemas.microsoft.com/office/powerpoint/2010/main" val="342351548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6121</TotalTime>
  <Words>184</Words>
  <Application>Microsoft Office PowerPoint</Application>
  <PresentationFormat>Widescreen</PresentationFormat>
  <Paragraphs>61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Wingdings 3</vt:lpstr>
      <vt:lpstr>Facet</vt:lpstr>
      <vt:lpstr>Mindfulness 101</vt:lpstr>
      <vt:lpstr>Mindfulness Defined</vt:lpstr>
      <vt:lpstr>Formal and Informal Practice</vt:lpstr>
      <vt:lpstr>How do we make the shift?</vt:lpstr>
      <vt:lpstr>7 Attitudes of Mindfulness (Jon Kabat-Zinn)</vt:lpstr>
      <vt:lpstr>7 Attitudes of Mindfulness (Jon Kabat-Zinn)</vt:lpstr>
      <vt:lpstr>Ways to Practice Mindfulness</vt:lpstr>
      <vt:lpstr>Benefits of Mindfulness Practice</vt:lpstr>
      <vt:lpstr>Video and Exercise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Mindfulness 101</dc:title>
  <dc:creator>Angela Solis</dc:creator>
  <cp:lastModifiedBy>Angela Solis</cp:lastModifiedBy>
  <cp:revision>16</cp:revision>
  <dcterms:created xsi:type="dcterms:W3CDTF">2019-06-05T19:34:11Z</dcterms:created>
  <dcterms:modified xsi:type="dcterms:W3CDTF">2019-06-10T01:35:27Z</dcterms:modified>
</cp:coreProperties>
</file>